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Федеральные государственные образовательные стандарты основного общего образования: от идеи до введения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Для родителей будущих пятиклассников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74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7467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39383076"/>
              </p:ext>
            </p:extLst>
          </p:nvPr>
        </p:nvGraphicFramePr>
        <p:xfrm>
          <a:off x="755575" y="-8"/>
          <a:ext cx="7272809" cy="646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5"/>
                <a:gridCol w="1224136"/>
                <a:gridCol w="1152128"/>
              </a:tblGrid>
              <a:tr h="3269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часов в неделю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часов в год</a:t>
                      </a:r>
                      <a:endParaRPr lang="ru-RU" dirty="0"/>
                    </a:p>
                  </a:txBody>
                  <a:tcPr/>
                </a:tc>
              </a:tr>
              <a:tr h="321224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+</a:t>
                      </a:r>
                      <a:r>
                        <a:rPr lang="ru-RU" baseline="0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204</a:t>
                      </a:r>
                      <a:endParaRPr lang="ru-RU" dirty="0"/>
                    </a:p>
                  </a:txBody>
                  <a:tcPr/>
                </a:tc>
              </a:tr>
              <a:tr h="321224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102</a:t>
                      </a:r>
                      <a:endParaRPr lang="ru-RU" dirty="0"/>
                    </a:p>
                  </a:txBody>
                  <a:tcPr/>
                </a:tc>
              </a:tr>
              <a:tr h="387512">
                <a:tc>
                  <a:txBody>
                    <a:bodyPr/>
                    <a:lstStyle/>
                    <a:p>
                      <a:r>
                        <a:rPr lang="ru-RU" dirty="0" smtClean="0"/>
                        <a:t>Иностранный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102</a:t>
                      </a:r>
                      <a:endParaRPr lang="ru-RU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r>
                        <a:rPr lang="ru-RU" baseline="0" dirty="0" smtClean="0"/>
                        <a:t> + 1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204</a:t>
                      </a:r>
                      <a:endParaRPr lang="ru-RU" dirty="0"/>
                    </a:p>
                  </a:txBody>
                  <a:tcPr/>
                </a:tc>
              </a:tr>
              <a:tr h="282312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/>
                </a:tc>
              </a:tr>
              <a:tr h="34860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</a:tr>
              <a:tr h="34288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</a:tr>
              <a:tr h="33716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</a:tr>
              <a:tr h="331440">
                <a:tc>
                  <a:txBody>
                    <a:bodyPr/>
                    <a:lstStyle/>
                    <a:p>
                      <a:r>
                        <a:rPr lang="ru-RU" dirty="0" smtClean="0"/>
                        <a:t>Искусство (Музыка)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</a:tr>
              <a:tr h="325720">
                <a:tc>
                  <a:txBody>
                    <a:bodyPr/>
                    <a:lstStyle/>
                    <a:p>
                      <a:r>
                        <a:rPr lang="ru-RU" dirty="0" smtClean="0"/>
                        <a:t>Искусство (ИЗО)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</a:tr>
              <a:tr h="320000"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/>
                </a:tc>
              </a:tr>
              <a:tr h="242272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102</a:t>
                      </a:r>
                      <a:endParaRPr lang="ru-RU" dirty="0"/>
                    </a:p>
                  </a:txBody>
                  <a:tcPr/>
                </a:tc>
              </a:tr>
              <a:tr h="29140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Информатика и ИКТ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76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Основы безопасности жизнедеятельности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67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1088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0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Современному человеку необходимы следующие умения: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Умение думать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Жизненные навыки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Общаться с людьми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Анализировать ситуацию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Принимать решения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Решать проблемы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Работать в команде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Успешно социализироваться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76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Проблемы российского образования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Российские школьники резко уступают своим сверстникам во многих странах мира: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в умении работать с информацией;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 </a:t>
            </a:r>
            <a:r>
              <a:rPr lang="ru-RU" dirty="0"/>
              <a:t>умении решать практические, социально- и личностно-значимые проблемы: проводить наблюдения, строить на их основе гипотезы, делать выводы и заключения, проверять предположения;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в умении «увязывать» с приобретаемой в школе системой знаний свой жизненный опыт.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38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1656184"/>
          </a:xfrm>
        </p:spPr>
        <p:txBody>
          <a:bodyPr/>
          <a:lstStyle/>
          <a:p>
            <a:r>
              <a:rPr lang="ru-RU" dirty="0"/>
              <a:t>Главная цель введения ФГОС ООО второго поколения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2492896"/>
            <a:ext cx="7467600" cy="2664296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повышение </a:t>
            </a:r>
            <a:r>
              <a:rPr lang="ru-RU" sz="2800" b="1" dirty="0"/>
              <a:t>качества образования, достижение новых образовательных результатов, соответствующих современным запросам личности, общества и </a:t>
            </a:r>
            <a:r>
              <a:rPr lang="ru-RU" sz="2800" b="1" dirty="0" smtClean="0"/>
              <a:t>государства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69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Базовые компетентности</a:t>
            </a:r>
            <a:br>
              <a:rPr lang="ru-RU" dirty="0" smtClean="0"/>
            </a:br>
            <a:r>
              <a:rPr lang="ru-RU" dirty="0" smtClean="0"/>
              <a:t> современного человека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/>
              <a:t>информационная</a:t>
            </a:r>
            <a:r>
              <a:rPr lang="ru-RU" dirty="0"/>
              <a:t> (умение искать, анализировать, преобразовывать, применять информацию для решения проблем);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/>
              <a:t>коммуникативная </a:t>
            </a:r>
            <a:r>
              <a:rPr lang="ru-RU" dirty="0"/>
              <a:t>(умение эффективно сотрудничать с другими людьми);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/>
              <a:t>самоорганизации</a:t>
            </a:r>
            <a:r>
              <a:rPr lang="ru-RU" dirty="0"/>
              <a:t> (умение ставить цели, планировать, ответственно относиться к здоровью, полноценно использовать личностные ресурсы);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/>
              <a:t>самообразования</a:t>
            </a:r>
            <a:r>
              <a:rPr lang="ru-RU" dirty="0"/>
              <a:t> (готовность конструировать и осуществлять собственную образовательную траекторию на протяжении всей жизни, обеспечивая успешность и конкурентоспособность).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93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Отличительной особенностью нового стандарта является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err="1"/>
              <a:t>деятельностный</a:t>
            </a:r>
            <a:r>
              <a:rPr lang="ru-RU" b="1" dirty="0"/>
              <a:t> характер</a:t>
            </a:r>
            <a:r>
              <a:rPr lang="ru-RU" dirty="0"/>
              <a:t>, ставящий главной целью </a:t>
            </a:r>
            <a:r>
              <a:rPr lang="ru-RU" b="1" dirty="0"/>
              <a:t>развитие личности </a:t>
            </a:r>
            <a:r>
              <a:rPr lang="ru-RU" dirty="0"/>
              <a:t>школьника.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уроках сейчас основное внимание будет уделяться развитию видов </a:t>
            </a:r>
            <a:r>
              <a:rPr lang="ru-RU" b="1" dirty="0"/>
              <a:t>деятельности</a:t>
            </a:r>
            <a:r>
              <a:rPr lang="ru-RU" dirty="0"/>
              <a:t> ребенка, выполнению различных проектных, исследовательских работ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Важно </a:t>
            </a:r>
            <a:r>
              <a:rPr lang="ru-RU" dirty="0"/>
              <a:t>не просто передать знания школьнику, а </a:t>
            </a:r>
            <a:r>
              <a:rPr lang="ru-RU" b="1" dirty="0"/>
              <a:t>научить его овладевать новым знанием</a:t>
            </a:r>
            <a:r>
              <a:rPr lang="ru-RU" dirty="0"/>
              <a:t>, </a:t>
            </a:r>
            <a:r>
              <a:rPr lang="ru-RU" b="1" dirty="0"/>
              <a:t>новыми видами деятельности.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6157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1944216"/>
          </a:xfrm>
        </p:spPr>
        <p:txBody>
          <a:bodyPr>
            <a:normAutofit/>
          </a:bodyPr>
          <a:lstStyle/>
          <a:p>
            <a:r>
              <a:rPr lang="ru-RU" dirty="0"/>
              <a:t>На ступени основного общего образования (5-9 </a:t>
            </a:r>
            <a:r>
              <a:rPr lang="ru-RU" dirty="0" smtClean="0"/>
              <a:t>классы) </a:t>
            </a:r>
            <a:r>
              <a:rPr lang="ru-RU" dirty="0"/>
              <a:t>у обучающихся должно быть сформировано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852936"/>
            <a:ext cx="7467600" cy="2952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умение </a:t>
            </a:r>
            <a:r>
              <a:rPr lang="ru-RU" b="1" dirty="0"/>
              <a:t>учиться и способность к организации своей деятельности</a:t>
            </a:r>
            <a:r>
              <a:rPr lang="ru-RU" dirty="0"/>
              <a:t> – умение принимать, сохранять цели и следовать им в учебной деятельности, планировать свою деятельность, осуществлять ее контроль и оценку, взаимодействовать с педагогом и сверстниками в учебном </a:t>
            </a:r>
            <a:r>
              <a:rPr lang="ru-RU" dirty="0" smtClean="0"/>
              <a:t>процессе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43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1080120"/>
          </a:xfrm>
        </p:spPr>
        <p:txBody>
          <a:bodyPr>
            <a:normAutofit fontScale="90000"/>
          </a:bodyPr>
          <a:lstStyle/>
          <a:p>
            <a:r>
              <a:rPr lang="ru-RU" dirty="0"/>
              <a:t>Итогом обучения должна будет стать совокупность результатов: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/>
              <a:t>личностных </a:t>
            </a:r>
            <a:r>
              <a:rPr lang="ru-RU" sz="3200" dirty="0"/>
              <a:t>(способность к саморазвитию, желание учиться и др.);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err="1" smtClean="0"/>
              <a:t>метапредметных</a:t>
            </a:r>
            <a:r>
              <a:rPr lang="ru-RU" sz="3200" dirty="0" smtClean="0"/>
              <a:t> </a:t>
            </a:r>
            <a:r>
              <a:rPr lang="ru-RU" sz="3200" dirty="0"/>
              <a:t>(универсальные учебные действия);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/>
              <a:t>предметных </a:t>
            </a:r>
            <a:r>
              <a:rPr lang="ru-RU" sz="3200" dirty="0"/>
              <a:t>(система основных знаний).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6389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ru-RU" dirty="0"/>
              <a:t>Родители обучающегося обязаны: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обеспечить </a:t>
            </a:r>
            <a:r>
              <a:rPr lang="ru-RU" dirty="0"/>
              <a:t>посещение обучающимся занятий согласно учебному расписанию и иных школьных мероприятий, предусмотренных документами, регламентирующими образовательную и воспитательную </a:t>
            </a:r>
            <a:r>
              <a:rPr lang="ru-RU" dirty="0" smtClean="0"/>
              <a:t>деятельность ОУ;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обеспечить </a:t>
            </a:r>
            <a:r>
              <a:rPr lang="ru-RU" dirty="0"/>
              <a:t>выполнение обучающимся домашних заданий;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р</a:t>
            </a:r>
            <a:r>
              <a:rPr lang="ru-RU" dirty="0" smtClean="0"/>
              <a:t>одители </a:t>
            </a:r>
            <a:r>
              <a:rPr lang="ru-RU" dirty="0"/>
              <a:t>обязаны выполнять и обеспечивать выполнение обучающимся устава и правил внутреннего распорядка </a:t>
            </a:r>
            <a:r>
              <a:rPr lang="ru-RU" dirty="0" smtClean="0"/>
              <a:t>школы </a:t>
            </a:r>
            <a:r>
              <a:rPr lang="ru-RU" dirty="0"/>
              <a:t>и иных актов </a:t>
            </a:r>
            <a:r>
              <a:rPr lang="ru-RU" dirty="0" smtClean="0"/>
              <a:t>школы</a:t>
            </a:r>
            <a:r>
              <a:rPr lang="ru-RU" dirty="0"/>
              <a:t>, регламентирующих её деятельность.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р</a:t>
            </a:r>
            <a:r>
              <a:rPr lang="ru-RU" dirty="0" smtClean="0"/>
              <a:t>одители </a:t>
            </a:r>
            <a:r>
              <a:rPr lang="ru-RU" dirty="0"/>
              <a:t>обязаны посещать родительские собрания, по просьбе руководителя </a:t>
            </a:r>
            <a:r>
              <a:rPr lang="ru-RU" dirty="0" smtClean="0"/>
              <a:t>школы </a:t>
            </a:r>
            <a:r>
              <a:rPr lang="ru-RU" dirty="0"/>
              <a:t>или классного руководителя приходить для беседы при наличии претензий </a:t>
            </a:r>
            <a:r>
              <a:rPr lang="ru-RU" dirty="0" smtClean="0"/>
              <a:t>школы </a:t>
            </a:r>
            <a:r>
              <a:rPr lang="ru-RU" dirty="0"/>
              <a:t>к поведению обучающегося или его отношению к получению общего образования.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р</a:t>
            </a:r>
            <a:r>
              <a:rPr lang="ru-RU" dirty="0" smtClean="0"/>
              <a:t>одители </a:t>
            </a:r>
            <a:r>
              <a:rPr lang="ru-RU" dirty="0"/>
              <a:t>обязаны извещать руководителя </a:t>
            </a:r>
            <a:r>
              <a:rPr lang="ru-RU" dirty="0" smtClean="0"/>
              <a:t>школы </a:t>
            </a:r>
            <a:r>
              <a:rPr lang="ru-RU" dirty="0"/>
              <a:t>или классного руководителя об уважительных причинах отсутствия обучающегося на занятиях.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838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</TotalTime>
  <Words>499</Words>
  <Application>Microsoft Office PowerPoint</Application>
  <PresentationFormat>Экран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Федеральные государственные образовательные стандарты основного общего образования: от идеи до введения</vt:lpstr>
      <vt:lpstr>Современному человеку необходимы следующие умения:</vt:lpstr>
      <vt:lpstr>Проблемы российского образования </vt:lpstr>
      <vt:lpstr>Главная цель введения ФГОС ООО второго поколения </vt:lpstr>
      <vt:lpstr>Базовые компетентности  современного человека</vt:lpstr>
      <vt:lpstr>Отличительной особенностью нового стандарта является</vt:lpstr>
      <vt:lpstr>На ступени основного общего образования (5-9 классы) у обучающихся должно быть сформировано </vt:lpstr>
      <vt:lpstr>Итогом обучения должна будет стать совокупность результатов: </vt:lpstr>
      <vt:lpstr>Родители обучающегося обязаны: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tempadmin</cp:lastModifiedBy>
  <cp:revision>9</cp:revision>
  <dcterms:created xsi:type="dcterms:W3CDTF">2014-05-12T16:02:32Z</dcterms:created>
  <dcterms:modified xsi:type="dcterms:W3CDTF">2014-05-12T18:10:36Z</dcterms:modified>
</cp:coreProperties>
</file>